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164" r:id="rId3"/>
    <p:sldId id="1183" r:id="rId4"/>
    <p:sldId id="1184" r:id="rId5"/>
    <p:sldId id="1167" r:id="rId6"/>
    <p:sldId id="1191" r:id="rId7"/>
    <p:sldId id="1179" r:id="rId8"/>
    <p:sldId id="1180" r:id="rId9"/>
    <p:sldId id="1192" r:id="rId10"/>
    <p:sldId id="1171" r:id="rId11"/>
    <p:sldId id="1193" r:id="rId12"/>
    <p:sldId id="1194" r:id="rId13"/>
    <p:sldId id="1195" r:id="rId14"/>
    <p:sldId id="1196" r:id="rId15"/>
    <p:sldId id="1197" r:id="rId16"/>
    <p:sldId id="1177" r:id="rId17"/>
    <p:sldId id="1189" r:id="rId18"/>
    <p:sldId id="1198" r:id="rId19"/>
    <p:sldId id="1173" r:id="rId20"/>
    <p:sldId id="1174" r:id="rId21"/>
    <p:sldId id="1200" r:id="rId22"/>
    <p:sldId id="1199" r:id="rId23"/>
    <p:sldId id="1201"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7281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环境与发展</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068960"/>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人类面临的主要环境问题</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疑难破.eps" descr="id:2147488045;FounderCES"/>
          <p:cNvPicPr/>
          <p:nvPr/>
        </p:nvPicPr>
        <p:blipFill>
          <a:blip r:embed="rId2"/>
          <a:stretch>
            <a:fillRect/>
          </a:stretch>
        </p:blipFill>
        <p:spPr>
          <a:xfrm>
            <a:off x="2970689" y="764704"/>
            <a:ext cx="6249035" cy="539750"/>
          </a:xfrm>
          <a:prstGeom prst="rect">
            <a:avLst/>
          </a:prstGeom>
        </p:spPr>
      </p:pic>
      <p:pic>
        <p:nvPicPr>
          <p:cNvPr id="6" name="25疑难点1.eps" descr="id:2147490399;FounderCES"/>
          <p:cNvPicPr/>
          <p:nvPr/>
        </p:nvPicPr>
        <p:blipFill>
          <a:blip r:embed="rId3"/>
          <a:stretch>
            <a:fillRect/>
          </a:stretch>
        </p:blipFill>
        <p:spPr>
          <a:xfrm>
            <a:off x="397581" y="1538362"/>
            <a:ext cx="1413872" cy="424025"/>
          </a:xfrm>
          <a:prstGeom prst="rect">
            <a:avLst/>
          </a:prstGeom>
        </p:spPr>
      </p:pic>
      <p:sp>
        <p:nvSpPr>
          <p:cNvPr id="7" name="内容占位符 1"/>
          <p:cNvSpPr txBox="1">
            <a:spLocks/>
          </p:cNvSpPr>
          <p:nvPr/>
        </p:nvSpPr>
        <p:spPr bwMode="auto">
          <a:xfrm>
            <a:off x="360854" y="141451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要的环境问题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环境污染及其衍生出的问题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）环境污染问题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4161954192"/>
              </p:ext>
            </p:extLst>
          </p:nvPr>
        </p:nvGraphicFramePr>
        <p:xfrm>
          <a:off x="414833" y="3149594"/>
          <a:ext cx="11386257" cy="2825472"/>
        </p:xfrm>
        <a:graphic>
          <a:graphicData uri="http://schemas.openxmlformats.org/drawingml/2006/table">
            <a:tbl>
              <a:tblPr firstRow="1" firstCol="1" bandRow="1"/>
              <a:tblGrid>
                <a:gridCol w="2529273">
                  <a:extLst>
                    <a:ext uri="{9D8B030D-6E8A-4147-A177-3AD203B41FA5}">
                      <a16:colId xmlns:a16="http://schemas.microsoft.com/office/drawing/2014/main" val="1093467582"/>
                    </a:ext>
                  </a:extLst>
                </a:gridCol>
                <a:gridCol w="3672408">
                  <a:extLst>
                    <a:ext uri="{9D8B030D-6E8A-4147-A177-3AD203B41FA5}">
                      <a16:colId xmlns:a16="http://schemas.microsoft.com/office/drawing/2014/main" val="1490831913"/>
                    </a:ext>
                  </a:extLst>
                </a:gridCol>
                <a:gridCol w="5184576">
                  <a:extLst>
                    <a:ext uri="{9D8B030D-6E8A-4147-A177-3AD203B41FA5}">
                      <a16:colId xmlns:a16="http://schemas.microsoft.com/office/drawing/2014/main" val="1190057614"/>
                    </a:ext>
                  </a:extLst>
                </a:gridCol>
              </a:tblGrid>
              <a:tr h="8035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典例或分布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995203808"/>
                  </a:ext>
                </a:extLst>
              </a:tr>
              <a:tr h="1179552">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体污染</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壤污染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三废</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和有害人体健康的污染物任意排放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洛杉矶的光化学烟雾、泰晤士河的污染、部分农业区的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有毒农作物</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86630772"/>
                  </a:ext>
                </a:extLst>
              </a:tr>
              <a:tr h="397713">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固体废弃物污染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垃圾污染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生产和生活中的大量垃圾随意堆放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太原矿区的煤矸石随意堆放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46527011"/>
                  </a:ext>
                </a:extLst>
              </a:tr>
            </a:tbl>
          </a:graphicData>
        </a:graphic>
      </p:graphicFrame>
    </p:spTree>
    <p:extLst>
      <p:ext uri="{BB962C8B-B14F-4D97-AF65-F5344CB8AC3E}">
        <p14:creationId xmlns:p14="http://schemas.microsoft.com/office/powerpoint/2010/main" val="419932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680989072"/>
              </p:ext>
            </p:extLst>
          </p:nvPr>
        </p:nvGraphicFramePr>
        <p:xfrm>
          <a:off x="397581" y="1484784"/>
          <a:ext cx="11386257" cy="2743200"/>
        </p:xfrm>
        <a:graphic>
          <a:graphicData uri="http://schemas.openxmlformats.org/drawingml/2006/table">
            <a:tbl>
              <a:tblPr firstRow="1" firstCol="1" bandRow="1"/>
              <a:tblGrid>
                <a:gridCol w="2529273">
                  <a:extLst>
                    <a:ext uri="{9D8B030D-6E8A-4147-A177-3AD203B41FA5}">
                      <a16:colId xmlns:a16="http://schemas.microsoft.com/office/drawing/2014/main" val="1093467582"/>
                    </a:ext>
                  </a:extLst>
                </a:gridCol>
                <a:gridCol w="3672408">
                  <a:extLst>
                    <a:ext uri="{9D8B030D-6E8A-4147-A177-3AD203B41FA5}">
                      <a16:colId xmlns:a16="http://schemas.microsoft.com/office/drawing/2014/main" val="1490831913"/>
                    </a:ext>
                  </a:extLst>
                </a:gridCol>
                <a:gridCol w="5184576">
                  <a:extLst>
                    <a:ext uri="{9D8B030D-6E8A-4147-A177-3AD203B41FA5}">
                      <a16:colId xmlns:a16="http://schemas.microsoft.com/office/drawing/2014/main" val="1190057614"/>
                    </a:ext>
                  </a:extLst>
                </a:gridCol>
              </a:tblGrid>
              <a:tr h="8035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典例或分布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995203808"/>
                  </a:ext>
                </a:extLst>
              </a:tr>
              <a:tr h="23862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噪声污染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交通运输、工业生产等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许多城市噪声超标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63381654"/>
                  </a:ext>
                </a:extLst>
              </a:tr>
              <a:tr h="15908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放射性污染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放射性物质泄漏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切尔诺贝利核电站泄漏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9344718"/>
                  </a:ext>
                </a:extLst>
              </a:tr>
              <a:tr h="23862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海洋污染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各类污染物排入海洋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渤海湾赤潮、日本九州岛水俣湾汞污染、墨西哥湾海上石油泄漏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60867763"/>
                  </a:ext>
                </a:extLst>
              </a:tr>
            </a:tbl>
          </a:graphicData>
        </a:graphic>
      </p:graphicFrame>
    </p:spTree>
    <p:extLst>
      <p:ext uri="{BB962C8B-B14F-4D97-AF65-F5344CB8AC3E}">
        <p14:creationId xmlns:p14="http://schemas.microsoft.com/office/powerpoint/2010/main" val="2078843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）由环境污染演化而来的问题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618029547"/>
              </p:ext>
            </p:extLst>
          </p:nvPr>
        </p:nvGraphicFramePr>
        <p:xfrm>
          <a:off x="478583" y="1412776"/>
          <a:ext cx="11305254" cy="4848305"/>
        </p:xfrm>
        <a:graphic>
          <a:graphicData uri="http://schemas.openxmlformats.org/drawingml/2006/table">
            <a:tbl>
              <a:tblPr firstRow="1" firstCol="1" bandRow="1"/>
              <a:tblGrid>
                <a:gridCol w="936103">
                  <a:extLst>
                    <a:ext uri="{9D8B030D-6E8A-4147-A177-3AD203B41FA5}">
                      <a16:colId xmlns:a16="http://schemas.microsoft.com/office/drawing/2014/main" val="1638699054"/>
                    </a:ext>
                  </a:extLst>
                </a:gridCol>
                <a:gridCol w="7632848">
                  <a:extLst>
                    <a:ext uri="{9D8B030D-6E8A-4147-A177-3AD203B41FA5}">
                      <a16:colId xmlns:a16="http://schemas.microsoft.com/office/drawing/2014/main" val="3606182256"/>
                    </a:ext>
                  </a:extLst>
                </a:gridCol>
                <a:gridCol w="2736303">
                  <a:extLst>
                    <a:ext uri="{9D8B030D-6E8A-4147-A177-3AD203B41FA5}">
                      <a16:colId xmlns:a16="http://schemas.microsoft.com/office/drawing/2014/main" val="2498343724"/>
                    </a:ext>
                  </a:extLst>
                </a:gridCol>
              </a:tblGrid>
              <a:tr h="22629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典例或分布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09371805"/>
                  </a:ext>
                </a:extLst>
              </a:tr>
              <a:tr h="1357789">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燃烧矿物燃料、排放温室气体、乱砍滥伐森林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93132821"/>
                  </a:ext>
                </a:extLst>
              </a:tr>
              <a:tr h="113149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臭氧层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太阳活动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大量排放氟利昂等消耗臭氧的物质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两极和青藏高原上空出现臭氧层空洞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00858793"/>
                  </a:ext>
                </a:extLst>
              </a:tr>
              <a:tr h="181038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地形造成酸性气体不易扩散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燃烧矿物燃料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排放二氧化硫、氮氧化物等酸性气体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西欧、北美、日本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南方地区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573" marR="23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48345120"/>
                  </a:ext>
                </a:extLst>
              </a:tr>
            </a:tbl>
          </a:graphicData>
        </a:graphic>
      </p:graphicFrame>
    </p:spTree>
    <p:extLst>
      <p:ext uri="{BB962C8B-B14F-4D97-AF65-F5344CB8AC3E}">
        <p14:creationId xmlns:p14="http://schemas.microsoft.com/office/powerpoint/2010/main" val="3524217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生态破坏问题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131018527"/>
              </p:ext>
            </p:extLst>
          </p:nvPr>
        </p:nvGraphicFramePr>
        <p:xfrm>
          <a:off x="406575" y="1412777"/>
          <a:ext cx="11440126" cy="4389120"/>
        </p:xfrm>
        <a:graphic>
          <a:graphicData uri="http://schemas.openxmlformats.org/drawingml/2006/table">
            <a:tbl>
              <a:tblPr firstRow="1" firstCol="1" bandRow="1"/>
              <a:tblGrid>
                <a:gridCol w="2592287">
                  <a:extLst>
                    <a:ext uri="{9D8B030D-6E8A-4147-A177-3AD203B41FA5}">
                      <a16:colId xmlns:a16="http://schemas.microsoft.com/office/drawing/2014/main" val="746361807"/>
                    </a:ext>
                  </a:extLst>
                </a:gridCol>
                <a:gridCol w="3744416">
                  <a:extLst>
                    <a:ext uri="{9D8B030D-6E8A-4147-A177-3AD203B41FA5}">
                      <a16:colId xmlns:a16="http://schemas.microsoft.com/office/drawing/2014/main" val="2787600067"/>
                    </a:ext>
                  </a:extLst>
                </a:gridCol>
                <a:gridCol w="5103423">
                  <a:extLst>
                    <a:ext uri="{9D8B030D-6E8A-4147-A177-3AD203B41FA5}">
                      <a16:colId xmlns:a16="http://schemas.microsoft.com/office/drawing/2014/main" val="3216391921"/>
                    </a:ext>
                  </a:extLst>
                </a:gridCol>
              </a:tblGrid>
              <a:tr h="6001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典例或分布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727023475"/>
                  </a:ext>
                </a:extLst>
              </a:tr>
              <a:tr h="240026">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森林的环境调节功能下降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乱砍滥伐、毁林开荒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巴西热带雨林遭破坏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41610080"/>
                  </a:ext>
                </a:extLst>
              </a:tr>
              <a:tr h="240026">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水土流失、土地荒漠化加剧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自然植被遭到破坏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黄土高原的水土流失、我国西北地区的荒漠化与沙尘暴、楼兰古国的消失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93658957"/>
                  </a:ext>
                </a:extLst>
              </a:tr>
              <a:tr h="180019">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土壤盐碱化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不合理的灌溉等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黄淮海平原的土壤次生盐碱化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9405197"/>
                  </a:ext>
                </a:extLst>
              </a:tr>
              <a:tr h="360039">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生物多样性减少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生物的生存环境遭到破坏或过度捕猎等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过度捕猎华南虎、藏羚羊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湿地、森林破坏等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04666138"/>
                  </a:ext>
                </a:extLst>
              </a:tr>
            </a:tbl>
          </a:graphicData>
        </a:graphic>
      </p:graphicFrame>
    </p:spTree>
    <p:extLst>
      <p:ext uri="{BB962C8B-B14F-4D97-AF65-F5344CB8AC3E}">
        <p14:creationId xmlns:p14="http://schemas.microsoft.com/office/powerpoint/2010/main" val="868404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自然资源枯竭问题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519700470"/>
              </p:ext>
            </p:extLst>
          </p:nvPr>
        </p:nvGraphicFramePr>
        <p:xfrm>
          <a:off x="406574" y="1412776"/>
          <a:ext cx="11440127" cy="3291840"/>
        </p:xfrm>
        <a:graphic>
          <a:graphicData uri="http://schemas.openxmlformats.org/drawingml/2006/table">
            <a:tbl>
              <a:tblPr firstRow="1" firstCol="1" bandRow="1"/>
              <a:tblGrid>
                <a:gridCol w="2288026">
                  <a:extLst>
                    <a:ext uri="{9D8B030D-6E8A-4147-A177-3AD203B41FA5}">
                      <a16:colId xmlns:a16="http://schemas.microsoft.com/office/drawing/2014/main" val="3215429056"/>
                    </a:ext>
                  </a:extLst>
                </a:gridCol>
                <a:gridCol w="5776870">
                  <a:extLst>
                    <a:ext uri="{9D8B030D-6E8A-4147-A177-3AD203B41FA5}">
                      <a16:colId xmlns:a16="http://schemas.microsoft.com/office/drawing/2014/main" val="1294624923"/>
                    </a:ext>
                  </a:extLst>
                </a:gridCol>
                <a:gridCol w="3375231">
                  <a:extLst>
                    <a:ext uri="{9D8B030D-6E8A-4147-A177-3AD203B41FA5}">
                      <a16:colId xmlns:a16="http://schemas.microsoft.com/office/drawing/2014/main" val="2680496844"/>
                    </a:ext>
                  </a:extLst>
                </a:gridCol>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典例或分布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26704092"/>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源危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水污染、工农业生产和生活用水量大及降水少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我国华北平原的春旱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332335"/>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土地</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城市建设用地增加等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耕地减少、草场退化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1125024"/>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源短</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利用效率低、浪费严重、能源资源分布不均及需求量大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我国东部地区能源短缺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19917660"/>
                  </a:ext>
                </a:extLst>
              </a:tr>
            </a:tbl>
          </a:graphicData>
        </a:graphic>
      </p:graphicFrame>
    </p:spTree>
    <p:extLst>
      <p:ext uri="{BB962C8B-B14F-4D97-AF65-F5344CB8AC3E}">
        <p14:creationId xmlns:p14="http://schemas.microsoft.com/office/powerpoint/2010/main" val="4253752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日傍晚时分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甘肃敦煌突然遭遇能见度不足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700m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的强沙尘暴。下图为某游客拍摄的该强沙尘暴照片。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该沙尘暴源地的生态环境问题主要是（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水资源枯竭</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土地荒漠化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森林锐减</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水土流失</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100.jpg" descr="id:2147492955;FounderCES"/>
          <p:cNvPicPr/>
          <p:nvPr/>
        </p:nvPicPr>
        <p:blipFill>
          <a:blip r:embed="rId2"/>
          <a:stretch>
            <a:fillRect/>
          </a:stretch>
        </p:blipFill>
        <p:spPr>
          <a:xfrm>
            <a:off x="7391349" y="1968930"/>
            <a:ext cx="3637883" cy="2180150"/>
          </a:xfrm>
          <a:prstGeom prst="rect">
            <a:avLst/>
          </a:prstGeom>
        </p:spPr>
      </p:pic>
      <p:sp>
        <p:nvSpPr>
          <p:cNvPr id="8" name="内容占位符 1"/>
          <p:cNvSpPr txBox="1">
            <a:spLocks/>
          </p:cNvSpPr>
          <p:nvPr/>
        </p:nvSpPr>
        <p:spPr bwMode="auto">
          <a:xfrm>
            <a:off x="360854" y="356911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9" name="24答案.eps" descr="id:2147488080;FounderCES"/>
          <p:cNvPicPr/>
          <p:nvPr/>
        </p:nvPicPr>
        <p:blipFill>
          <a:blip r:embed="rId3"/>
          <a:stretch>
            <a:fillRect/>
          </a:stretch>
        </p:blipFill>
        <p:spPr>
          <a:xfrm>
            <a:off x="360854" y="3748450"/>
            <a:ext cx="807720" cy="287655"/>
          </a:xfrm>
          <a:prstGeom prst="rect">
            <a:avLst/>
          </a:prstGeom>
        </p:spPr>
      </p:pic>
      <p:sp>
        <p:nvSpPr>
          <p:cNvPr id="10" name="内容占位符 1"/>
          <p:cNvSpPr txBox="1">
            <a:spLocks/>
          </p:cNvSpPr>
          <p:nvPr/>
        </p:nvSpPr>
        <p:spPr bwMode="auto">
          <a:xfrm>
            <a:off x="360854" y="41450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尘暴源地位于我国西北地区，深居内陆，降水稀少，气候干旱，面临的主要生态环境问题是土地荒漠化；水资源枯竭属于资源短缺问题，不属于生态环境问题；西北地区地带性植被为草原和荒漠，森林分布较少，森林锐减不是其主要生态环境问题；西北地区降水稀少，河流欠发育，水土流失不严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88087;FounderCES"/>
          <p:cNvPicPr/>
          <p:nvPr/>
        </p:nvPicPr>
        <p:blipFill>
          <a:blip r:embed="rId4"/>
          <a:stretch>
            <a:fillRect/>
          </a:stretch>
        </p:blipFill>
        <p:spPr>
          <a:xfrm>
            <a:off x="360854" y="4350227"/>
            <a:ext cx="807720" cy="287655"/>
          </a:xfrm>
          <a:prstGeom prst="rect">
            <a:avLst/>
          </a:prstGeom>
        </p:spPr>
      </p:pic>
      <p:pic>
        <p:nvPicPr>
          <p:cNvPr id="12" name="破疑典例1.eps" descr="id:2147492063;FounderCES"/>
          <p:cNvPicPr/>
          <p:nvPr/>
        </p:nvPicPr>
        <p:blipFill>
          <a:blip r:embed="rId5"/>
          <a:stretch>
            <a:fillRect/>
          </a:stretch>
        </p:blipFill>
        <p:spPr>
          <a:xfrm>
            <a:off x="386732" y="917346"/>
            <a:ext cx="1706936" cy="370265"/>
          </a:xfrm>
          <a:prstGeom prst="rect">
            <a:avLst/>
          </a:prstGeom>
        </p:spPr>
      </p:pic>
    </p:spTree>
    <p:extLst>
      <p:ext uri="{BB962C8B-B14F-4D97-AF65-F5344CB8AC3E}">
        <p14:creationId xmlns:p14="http://schemas.microsoft.com/office/powerpoint/2010/main" val="2578579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360854" y="5339780"/>
            <a:ext cx="8254632" cy="360040"/>
          </a:xfrm>
          <a:prstGeom prst="rect">
            <a:avLst/>
          </a:prstGeom>
        </p:spPr>
      </p:pic>
      <p:pic>
        <p:nvPicPr>
          <p:cNvPr id="10" name="图片 9"/>
          <p:cNvPicPr>
            <a:picLocks noChangeAspect="1"/>
          </p:cNvPicPr>
          <p:nvPr/>
        </p:nvPicPr>
        <p:blipFill>
          <a:blip r:embed="rId2"/>
          <a:stretch>
            <a:fillRect/>
          </a:stretch>
        </p:blipFill>
        <p:spPr>
          <a:xfrm>
            <a:off x="8183438" y="4800144"/>
            <a:ext cx="3613248" cy="360040"/>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敦煌受此次强沙尘暴影响的主要自然原因是（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风力强劲</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土壤贫瘠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河流稀少</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降水不足</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p>
        </p:txBody>
      </p:sp>
      <p:pic>
        <p:nvPicPr>
          <p:cNvPr id="4" name="24答案.eps" descr="id:2147488080;FounderCES"/>
          <p:cNvPicPr/>
          <p:nvPr/>
        </p:nvPicPr>
        <p:blipFill>
          <a:blip r:embed="rId3"/>
          <a:stretch>
            <a:fillRect/>
          </a:stretch>
        </p:blipFill>
        <p:spPr>
          <a:xfrm>
            <a:off x="360854" y="3676442"/>
            <a:ext cx="807720" cy="287655"/>
          </a:xfrm>
          <a:prstGeom prst="rect">
            <a:avLst/>
          </a:prstGeom>
        </p:spPr>
      </p:pic>
      <p:pic>
        <p:nvPicPr>
          <p:cNvPr id="5" name="xb100.jpg" descr="id:2147492955;FounderCES"/>
          <p:cNvPicPr/>
          <p:nvPr/>
        </p:nvPicPr>
        <p:blipFill>
          <a:blip r:embed="rId4"/>
          <a:stretch>
            <a:fillRect/>
          </a:stretch>
        </p:blipFill>
        <p:spPr>
          <a:xfrm>
            <a:off x="4150989" y="1412776"/>
            <a:ext cx="4082465" cy="2446584"/>
          </a:xfrm>
          <a:prstGeom prst="rect">
            <a:avLst/>
          </a:prstGeom>
        </p:spPr>
      </p:pic>
      <p:sp>
        <p:nvSpPr>
          <p:cNvPr id="6" name="内容占位符 1"/>
          <p:cNvSpPr txBox="1">
            <a:spLocks/>
          </p:cNvSpPr>
          <p:nvPr/>
        </p:nvSpPr>
        <p:spPr bwMode="auto">
          <a:xfrm>
            <a:off x="360854" y="409432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尘暴是强风将地面上的沙子、尘土卷入空气中，使得空气变得浑浊的现象，风力强劲是敦煌受此次强沙尘暴影响的主要自然原因；</a:t>
            </a:r>
            <a:r>
              <a:rPr lang="zh-CN" altLang="zh-CN" b="1">
                <a:latin typeface="Times New Roman" panose="02020603050405020304" pitchFamily="18" charset="0"/>
                <a:ea typeface="宋体" panose="02010600030101010101" pitchFamily="2" charset="-122"/>
                <a:cs typeface="Times New Roman" panose="02020603050405020304" pitchFamily="18" charset="0"/>
              </a:rPr>
              <a:t>沙尘暴形成的两个主要条件，一是强风提供动力条件，二是充足的沙源提供物质基础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，土壤贫瘠、河流稀少和降水不足都不是形成沙尘暴的主要原因。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8087;FounderCES"/>
          <p:cNvPicPr/>
          <p:nvPr/>
        </p:nvPicPr>
        <p:blipFill>
          <a:blip r:embed="rId5"/>
          <a:stretch>
            <a:fillRect/>
          </a:stretch>
        </p:blipFill>
        <p:spPr>
          <a:xfrm>
            <a:off x="360854" y="4299539"/>
            <a:ext cx="807720" cy="287655"/>
          </a:xfrm>
          <a:prstGeom prst="rect">
            <a:avLst/>
          </a:prstGeom>
        </p:spPr>
      </p:pic>
    </p:spTree>
    <p:extLst>
      <p:ext uri="{BB962C8B-B14F-4D97-AF65-F5344CB8AC3E}">
        <p14:creationId xmlns:p14="http://schemas.microsoft.com/office/powerpoint/2010/main" val="3010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疑难点2.eps" descr="id:2147490723;FounderCES"/>
          <p:cNvPicPr/>
          <p:nvPr/>
        </p:nvPicPr>
        <p:blipFill>
          <a:blip r:embed="rId2"/>
          <a:stretch>
            <a:fillRect/>
          </a:stretch>
        </p:blipFill>
        <p:spPr>
          <a:xfrm>
            <a:off x="406575" y="865772"/>
            <a:ext cx="1368152" cy="410314"/>
          </a:xfrm>
          <a:prstGeom prst="rect">
            <a:avLst/>
          </a:prstGeom>
        </p:spPr>
      </p:pic>
      <p:sp>
        <p:nvSpPr>
          <p:cNvPr id="4" name="内容占位符 1"/>
          <p:cNvSpPr>
            <a:spLocks noGrp="1"/>
          </p:cNvSpPr>
          <p:nvPr>
            <p:ph idx="1"/>
          </p:nvPr>
        </p:nvSpPr>
        <p:spPr>
          <a:xfrm>
            <a:off x="360854" y="746120"/>
            <a:ext cx="11485848" cy="646331"/>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境问题的分析方法</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08453762"/>
              </p:ext>
            </p:extLst>
          </p:nvPr>
        </p:nvGraphicFramePr>
        <p:xfrm>
          <a:off x="406575" y="1412776"/>
          <a:ext cx="11440127" cy="4732020"/>
        </p:xfrm>
        <a:graphic>
          <a:graphicData uri="http://schemas.openxmlformats.org/drawingml/2006/table">
            <a:tbl>
              <a:tblPr firstRow="1" firstCol="1" bandRow="1"/>
              <a:tblGrid>
                <a:gridCol w="1080119">
                  <a:extLst>
                    <a:ext uri="{9D8B030D-6E8A-4147-A177-3AD203B41FA5}">
                      <a16:colId xmlns:a16="http://schemas.microsoft.com/office/drawing/2014/main" val="3764091616"/>
                    </a:ext>
                  </a:extLst>
                </a:gridCol>
                <a:gridCol w="1512168">
                  <a:extLst>
                    <a:ext uri="{9D8B030D-6E8A-4147-A177-3AD203B41FA5}">
                      <a16:colId xmlns:a16="http://schemas.microsoft.com/office/drawing/2014/main" val="2462846424"/>
                    </a:ext>
                  </a:extLst>
                </a:gridCol>
                <a:gridCol w="8847840">
                  <a:extLst>
                    <a:ext uri="{9D8B030D-6E8A-4147-A177-3AD203B41FA5}">
                      <a16:colId xmlns:a16="http://schemas.microsoft.com/office/drawing/2014/main" val="4038817371"/>
                    </a:ext>
                  </a:extLst>
                </a:gridCol>
              </a:tblGrid>
              <a:tr h="36796">
                <a:tc>
                  <a:txBody>
                    <a:bodyPr/>
                    <a:lstStyle/>
                    <a:p>
                      <a:pPr algn="ctr"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关键词语</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分析思路</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85347141"/>
                  </a:ext>
                </a:extLst>
              </a:tr>
              <a:tr h="717531">
                <a:tc>
                  <a:txBody>
                    <a:bodyPr/>
                    <a:lstStyle/>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类型、</a:t>
                      </a:r>
                      <a:r>
                        <a:rPr 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、分布</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环境污染、生态破坏、资源枯竭</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从题目所给的图、表、文字等资料中判断出环境问题是什么</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属于哪种类型</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其表现特征与分布如何等。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如水土流失问题在我国的典型分布区为黄土高原、南方低山丘陵地区</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88236957"/>
                  </a:ext>
                </a:extLst>
              </a:tr>
              <a:tr h="1030301">
                <a:tc>
                  <a:txBody>
                    <a:bodyPr/>
                    <a:lstStyle/>
                    <a:p>
                      <a:pPr algn="ctr"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自然原因、人为原因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环境问题的产生包括自然原因和人为原因</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一般来讲</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要着重分析人为原因。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如水土流失的原因。自然原因</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季风气候</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降水集中</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多暴雨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地表植被稀少</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黄土</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土质疏松。人为原因</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植被的破坏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不合理的耕种</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开发建设不当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92846346"/>
                  </a:ext>
                </a:extLst>
              </a:tr>
            </a:tbl>
          </a:graphicData>
        </a:graphic>
      </p:graphicFrame>
    </p:spTree>
    <p:extLst>
      <p:ext uri="{BB962C8B-B14F-4D97-AF65-F5344CB8AC3E}">
        <p14:creationId xmlns:p14="http://schemas.microsoft.com/office/powerpoint/2010/main" val="2212735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2021303499"/>
              </p:ext>
            </p:extLst>
          </p:nvPr>
        </p:nvGraphicFramePr>
        <p:xfrm>
          <a:off x="372071" y="908721"/>
          <a:ext cx="11440127" cy="5249310"/>
        </p:xfrm>
        <a:graphic>
          <a:graphicData uri="http://schemas.openxmlformats.org/drawingml/2006/table">
            <a:tbl>
              <a:tblPr firstRow="1" firstCol="1" bandRow="1"/>
              <a:tblGrid>
                <a:gridCol w="720079">
                  <a:extLst>
                    <a:ext uri="{9D8B030D-6E8A-4147-A177-3AD203B41FA5}">
                      <a16:colId xmlns:a16="http://schemas.microsoft.com/office/drawing/2014/main" val="3764091616"/>
                    </a:ext>
                  </a:extLst>
                </a:gridCol>
                <a:gridCol w="1944216">
                  <a:extLst>
                    <a:ext uri="{9D8B030D-6E8A-4147-A177-3AD203B41FA5}">
                      <a16:colId xmlns:a16="http://schemas.microsoft.com/office/drawing/2014/main" val="2462846424"/>
                    </a:ext>
                  </a:extLst>
                </a:gridCol>
                <a:gridCol w="8775832">
                  <a:extLst>
                    <a:ext uri="{9D8B030D-6E8A-4147-A177-3AD203B41FA5}">
                      <a16:colId xmlns:a16="http://schemas.microsoft.com/office/drawing/2014/main" val="4038817371"/>
                    </a:ext>
                  </a:extLst>
                </a:gridCol>
              </a:tblGrid>
              <a:tr h="374444">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关键词语</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分析思路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85347141"/>
                  </a:ext>
                </a:extLst>
              </a:tr>
              <a:tr h="2030622">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危害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环境质量下降、生态环境恶化、资源减少、生命财产损失等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环境问题带来的后果或危害包含其对自然环境和社会经济带来的影响。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如水土流失的危害</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土壤肥力下降</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诱发多种自然灾害</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造成生命、财产损失等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38343581"/>
                  </a:ext>
                </a:extLst>
              </a:tr>
              <a:tr h="1202533">
                <a:tc rowSpan="3">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措施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治理污染、恢复植被、生态保护、节约资源、发展循环经济等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环境污染问题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根本措施在于减少污染物排放</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可通过提高资源利用率、净化处理后排放、使用环保原料和燃料等方式达到目的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同时加强绿化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以增强环境自净能力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对于全球性问题还需加强国际合作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27247707"/>
                  </a:ext>
                </a:extLst>
              </a:tr>
              <a:tr h="788488">
                <a:tc vMerge="1">
                  <a:txBody>
                    <a:bodyPr/>
                    <a:lstStyle/>
                    <a:p>
                      <a:endParaRPr lang="zh-CN" altLang="en-US"/>
                    </a:p>
                  </a:txBody>
                  <a:tcPr/>
                </a:tc>
                <a:tc vMerge="1">
                  <a:txBody>
                    <a:bodyPr/>
                    <a:lstStyle/>
                    <a:p>
                      <a:endParaRPr lang="zh-CN" altLang="en-US"/>
                    </a:p>
                  </a:txBody>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生态破坏问题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根本措施在于恢复生态</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因此首先要改变和停止不合理的人类活动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其次通过恢复植被、水域等增强环境的平衡调节能力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18069149"/>
                  </a:ext>
                </a:extLst>
              </a:tr>
              <a:tr h="788488">
                <a:tc vMerge="1">
                  <a:txBody>
                    <a:bodyPr/>
                    <a:lstStyle/>
                    <a:p>
                      <a:endParaRPr lang="zh-CN" altLang="en-US"/>
                    </a:p>
                  </a:txBody>
                  <a:tcPr/>
                </a:tc>
                <a:tc vMerge="1">
                  <a:txBody>
                    <a:bodyPr/>
                    <a:lstStyle/>
                    <a:p>
                      <a:endParaRPr lang="zh-CN" altLang="en-US"/>
                    </a:p>
                  </a:txBody>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资源短缺问题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要从</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开源</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替代资源的开发、加强储量勘探等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节流</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提高利用率、减少浪费、加大资源循环利用等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两方面入手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16" marR="19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749966"/>
                  </a:ext>
                </a:extLst>
              </a:tr>
            </a:tbl>
          </a:graphicData>
        </a:graphic>
      </p:graphicFrame>
    </p:spTree>
    <p:extLst>
      <p:ext uri="{BB962C8B-B14F-4D97-AF65-F5344CB8AC3E}">
        <p14:creationId xmlns:p14="http://schemas.microsoft.com/office/powerpoint/2010/main" val="909139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2"/>
          <a:stretch>
            <a:fillRect/>
          </a:stretch>
        </p:blipFill>
        <p:spPr>
          <a:xfrm>
            <a:off x="478582" y="908720"/>
            <a:ext cx="1706936" cy="370265"/>
          </a:xfrm>
          <a:prstGeom prst="rect">
            <a:avLst/>
          </a:prstGeom>
        </p:spPr>
      </p:pic>
      <p:sp>
        <p:nvSpPr>
          <p:cNvPr id="9"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读图文材料，完成下列要求。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水华是指当水体含有大量的营养物质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氮、磷等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在水温合适时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蓝藻就会大量繁殖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使水体呈现蓝色或绿色的一种现象。巢湖位于长江中下游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是该区域重要的水源地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入湖水系众多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水体环境相对封闭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水体更新周期长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水华多发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且西部重于东部。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巢湖流域开展水环境综合治理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生态环境好转。下图示意巢湖流域。</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xb101.jpg" descr="id:2147492998;FounderCES"/>
          <p:cNvPicPr/>
          <p:nvPr/>
        </p:nvPicPr>
        <p:blipFill>
          <a:blip r:embed="rId3"/>
          <a:stretch>
            <a:fillRect/>
          </a:stretch>
        </p:blipFill>
        <p:spPr>
          <a:xfrm>
            <a:off x="4006974" y="3573016"/>
            <a:ext cx="3456384" cy="2881688"/>
          </a:xfrm>
          <a:prstGeom prst="rect">
            <a:avLst/>
          </a:prstGeom>
        </p:spPr>
      </p:pic>
    </p:spTree>
    <p:extLst>
      <p:ext uri="{BB962C8B-B14F-4D97-AF65-F5344CB8AC3E}">
        <p14:creationId xmlns:p14="http://schemas.microsoft.com/office/powerpoint/2010/main" val="40987549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2"/>
          <a:stretch>
            <a:fillRect/>
          </a:stretch>
        </p:blipFill>
        <p:spPr>
          <a:xfrm>
            <a:off x="360854" y="1485969"/>
            <a:ext cx="1302385" cy="359410"/>
          </a:xfrm>
          <a:prstGeom prst="rect">
            <a:avLst/>
          </a:prstGeom>
        </p:spPr>
      </p:pic>
      <p:pic>
        <p:nvPicPr>
          <p:cNvPr id="8"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sp>
        <p:nvSpPr>
          <p:cNvPr id="9" name="内容占位符 1"/>
          <p:cNvSpPr>
            <a:spLocks noGrp="1"/>
          </p:cNvSpPr>
          <p:nvPr>
            <p:ph idx="1"/>
          </p:nvPr>
        </p:nvSpPr>
        <p:spPr>
          <a:xfrm>
            <a:off x="360854" y="1342509"/>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境问题及其产生的原因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环境问题的含义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环境问题就是人类对环境采取了</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不恰当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不友好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的态度和做法所导致的结果。</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9356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）分析巢湖西部水华比东部更严重的原因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0854" y="450912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湖西部流域内有众多城市和大城市分布，人类生产生活排放的氮、磷等营养物质多；巢湖西部水域入湖河流数量多，注入大量氮、磷等营养物质；巢湖西部氮、磷等营养物质多，水体富营养化严重，所以巢湖西部水华比东部更严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24答案.eps" descr="id:2147488080;FounderCES"/>
          <p:cNvPicPr/>
          <p:nvPr/>
        </p:nvPicPr>
        <p:blipFill>
          <a:blip r:embed="rId2"/>
          <a:stretch>
            <a:fillRect/>
          </a:stretch>
        </p:blipFill>
        <p:spPr>
          <a:xfrm>
            <a:off x="360854" y="4688457"/>
            <a:ext cx="807720" cy="287655"/>
          </a:xfrm>
          <a:prstGeom prst="rect">
            <a:avLst/>
          </a:prstGeom>
        </p:spPr>
      </p:pic>
      <p:pic>
        <p:nvPicPr>
          <p:cNvPr id="18" name="xb101.jpg" descr="id:2147492998;FounderCES"/>
          <p:cNvPicPr/>
          <p:nvPr/>
        </p:nvPicPr>
        <p:blipFill>
          <a:blip r:embed="rId3"/>
          <a:stretch>
            <a:fillRect/>
          </a:stretch>
        </p:blipFill>
        <p:spPr>
          <a:xfrm>
            <a:off x="3790950" y="1555424"/>
            <a:ext cx="3456384" cy="2881688"/>
          </a:xfrm>
          <a:prstGeom prst="rect">
            <a:avLst/>
          </a:prstGeom>
        </p:spPr>
      </p:pic>
    </p:spTree>
    <p:extLst>
      <p:ext uri="{BB962C8B-B14F-4D97-AF65-F5344CB8AC3E}">
        <p14:creationId xmlns:p14="http://schemas.microsoft.com/office/powerpoint/2010/main" val="413177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a:stretch>
            <a:fillRect/>
          </a:stretch>
        </p:blipFill>
        <p:spPr>
          <a:xfrm>
            <a:off x="8627112" y="923412"/>
            <a:ext cx="3214072" cy="360040"/>
          </a:xfrm>
          <a:prstGeom prst="rect">
            <a:avLst/>
          </a:prstGeom>
        </p:spPr>
      </p:pic>
      <p:pic>
        <p:nvPicPr>
          <p:cNvPr id="17" name="图片 16"/>
          <p:cNvPicPr>
            <a:picLocks noChangeAspect="1"/>
          </p:cNvPicPr>
          <p:nvPr/>
        </p:nvPicPr>
        <p:blipFill>
          <a:blip r:embed="rId2"/>
          <a:stretch>
            <a:fillRect/>
          </a:stretch>
        </p:blipFill>
        <p:spPr>
          <a:xfrm>
            <a:off x="360854" y="1479785"/>
            <a:ext cx="9190736" cy="360040"/>
          </a:xfrm>
          <a:prstGeom prst="rect">
            <a:avLst/>
          </a:prstGeom>
        </p:spPr>
      </p:pic>
      <p:sp>
        <p:nvSpPr>
          <p:cNvPr id="13" name="内容占位符 1"/>
          <p:cNvSpPr txBox="1">
            <a:spLocks/>
          </p:cNvSpPr>
          <p:nvPr/>
        </p:nvSpPr>
        <p:spPr bwMode="auto">
          <a:xfrm>
            <a:off x="360854" y="76470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泊中的氮、磷等营养物质大多是入湖径流挟带而来，</a:t>
            </a:r>
            <a:r>
              <a:rPr lang="zh-CN" altLang="zh-CN" b="1">
                <a:latin typeface="Times New Roman" panose="02020603050405020304" pitchFamily="18" charset="0"/>
                <a:ea typeface="宋体" panose="02010600030101010101" pitchFamily="2" charset="-122"/>
                <a:cs typeface="Times New Roman" panose="02020603050405020304" pitchFamily="18" charset="0"/>
              </a:rPr>
              <a:t>入湖径流周边的城市和人口越多，汇入的含氮、磷的污水越多，水体富营养化现象越严重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华现象就越严重。据巢湖水系图可知，巢湖西部水域入湖河流数量较多，并且水系上游有众多城市以及大城市分布，这些地区的人类生产生活排放的氮、磷等营养物质入湖多，提供给藻类的营养物质多，所以导致藻类大量繁殖，水华现象较严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24解析.eps" descr="id:2147488087;FounderCES"/>
          <p:cNvPicPr/>
          <p:nvPr/>
        </p:nvPicPr>
        <p:blipFill>
          <a:blip r:embed="rId3"/>
          <a:stretch>
            <a:fillRect/>
          </a:stretch>
        </p:blipFill>
        <p:spPr>
          <a:xfrm>
            <a:off x="360854" y="969919"/>
            <a:ext cx="807720" cy="287655"/>
          </a:xfrm>
          <a:prstGeom prst="rect">
            <a:avLst/>
          </a:prstGeom>
        </p:spPr>
      </p:pic>
      <p:pic>
        <p:nvPicPr>
          <p:cNvPr id="18" name="xb101.jpg" descr="id:2147492998;FounderCES"/>
          <p:cNvPicPr/>
          <p:nvPr/>
        </p:nvPicPr>
        <p:blipFill>
          <a:blip r:embed="rId4"/>
          <a:stretch>
            <a:fillRect/>
          </a:stretch>
        </p:blipFill>
        <p:spPr>
          <a:xfrm>
            <a:off x="3790950" y="3643656"/>
            <a:ext cx="3456384" cy="2881688"/>
          </a:xfrm>
          <a:prstGeom prst="rect">
            <a:avLst/>
          </a:prstGeom>
        </p:spPr>
      </p:pic>
    </p:spTree>
    <p:extLst>
      <p:ext uri="{BB962C8B-B14F-4D97-AF65-F5344CB8AC3E}">
        <p14:creationId xmlns:p14="http://schemas.microsoft.com/office/powerpoint/2010/main" val="12509404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）分析巢湖流域水环境综合治理对区域发展的意义。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内容占位符 1"/>
          <p:cNvSpPr txBox="1">
            <a:spLocks/>
          </p:cNvSpPr>
          <p:nvPr/>
        </p:nvSpPr>
        <p:spPr bwMode="auto">
          <a:xfrm>
            <a:off x="360854" y="366109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湖是长江中下游地区重要的水源地，流域水环境综合治理可保障该地区饮用水资源安全，改善用水质量，提高生活水平；保护和恢复巢湖流域的生物多样性，保障该地区的生态安全；提高水资源的利用效率，为该地区经济社会发展提供重要资源支撑；有利于带动环境治理与保护的相关产业，促进该区域经济发展；有利于促进地区间的合作与交流，从而推动区域发展一体化进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8" name="24答案.eps" descr="id:2147488080;FounderCES"/>
          <p:cNvPicPr/>
          <p:nvPr/>
        </p:nvPicPr>
        <p:blipFill>
          <a:blip r:embed="rId2"/>
          <a:stretch>
            <a:fillRect/>
          </a:stretch>
        </p:blipFill>
        <p:spPr>
          <a:xfrm>
            <a:off x="360854" y="3840434"/>
            <a:ext cx="807720" cy="287655"/>
          </a:xfrm>
          <a:prstGeom prst="rect">
            <a:avLst/>
          </a:prstGeom>
        </p:spPr>
      </p:pic>
      <p:pic>
        <p:nvPicPr>
          <p:cNvPr id="19" name="xb101.jpg" descr="id:2147492998;FounderCES"/>
          <p:cNvPicPr/>
          <p:nvPr/>
        </p:nvPicPr>
        <p:blipFill>
          <a:blip r:embed="rId3"/>
          <a:stretch>
            <a:fillRect/>
          </a:stretch>
        </p:blipFill>
        <p:spPr>
          <a:xfrm>
            <a:off x="4107498" y="1340768"/>
            <a:ext cx="2851804" cy="2377632"/>
          </a:xfrm>
          <a:prstGeom prst="rect">
            <a:avLst/>
          </a:prstGeom>
        </p:spPr>
      </p:pic>
    </p:spTree>
    <p:extLst>
      <p:ext uri="{BB962C8B-B14F-4D97-AF65-F5344CB8AC3E}">
        <p14:creationId xmlns:p14="http://schemas.microsoft.com/office/powerpoint/2010/main" val="260740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
          <p:cNvSpPr txBox="1">
            <a:spLocks/>
          </p:cNvSpPr>
          <p:nvPr/>
        </p:nvSpPr>
        <p:spPr bwMode="auto">
          <a:xfrm>
            <a:off x="360854" y="764704"/>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巢湖位于长江中下游，是该区域重要的水源地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巢湖是重要的饮用水源地，巢湖流域水环境综合治理可改善饮用水质量，保障该地区饮用水资源安全和提高水资源的利用效率，为该地区经济社会发展提供重要资源支撑；巢湖流域是当地很多动植物的生存地域，巢湖流域水环境综合治理有利于保护和恢复巢湖流域的生物多样性，保障该地区的生态安全；读图可知，巢湖流域周围有众多城镇，巢湖流域水环境综合治理有利于促进地区间的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与交流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，从而推动长江中下游地区一体化发展；此外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境综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合治理可以带动环保相关产业发展，促进区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域</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济发展。</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88087;FounderCES"/>
          <p:cNvPicPr/>
          <p:nvPr/>
        </p:nvPicPr>
        <p:blipFill>
          <a:blip r:embed="rId2"/>
          <a:stretch>
            <a:fillRect/>
          </a:stretch>
        </p:blipFill>
        <p:spPr>
          <a:xfrm>
            <a:off x="360854" y="969919"/>
            <a:ext cx="807720" cy="287655"/>
          </a:xfrm>
          <a:prstGeom prst="rect">
            <a:avLst/>
          </a:prstGeom>
        </p:spPr>
      </p:pic>
      <p:pic>
        <p:nvPicPr>
          <p:cNvPr id="12" name="xb101.jpg" descr="id:2147492998;FounderCES"/>
          <p:cNvPicPr/>
          <p:nvPr/>
        </p:nvPicPr>
        <p:blipFill>
          <a:blip r:embed="rId3">
            <a:clrChange>
              <a:clrFrom>
                <a:srgbClr val="FFFFFE"/>
              </a:clrFrom>
              <a:clrTo>
                <a:srgbClr val="FFFFFE">
                  <a:alpha val="0"/>
                </a:srgbClr>
              </a:clrTo>
            </a:clrChange>
          </a:blip>
          <a:stretch>
            <a:fillRect/>
          </a:stretch>
        </p:blipFill>
        <p:spPr>
          <a:xfrm>
            <a:off x="8183438" y="3643827"/>
            <a:ext cx="3240360" cy="2701583"/>
          </a:xfrm>
          <a:prstGeom prst="rect">
            <a:avLst/>
          </a:prstGeom>
        </p:spPr>
      </p:pic>
    </p:spTree>
    <p:extLst>
      <p:ext uri="{BB962C8B-B14F-4D97-AF65-F5344CB8AC3E}">
        <p14:creationId xmlns:p14="http://schemas.microsoft.com/office/powerpoint/2010/main" val="828322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人类社会与环境相关模式</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）获取：人类通过生产活动从自然界获取所需的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资源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并把</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源转化成消费品，以此满足人类的消费需求。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）排放：人类生产活动和消费活动产生的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废弃物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水和固体废弃物（简称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）等，又被排放到环境中。</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）对人类社会而言，物质和能量的输入和输出，一方面维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人类自身的生存和发展，另一方面又深刻地影响着人类赖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存的环境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98.jpg" descr="id:2147492850;FounderCES"/>
          <p:cNvPicPr/>
          <p:nvPr/>
        </p:nvPicPr>
        <p:blipFill>
          <a:blip r:embed="rId2"/>
          <a:stretch>
            <a:fillRect/>
          </a:stretch>
        </p:blipFill>
        <p:spPr>
          <a:xfrm>
            <a:off x="9119542" y="1628800"/>
            <a:ext cx="2736304" cy="2736304"/>
          </a:xfrm>
          <a:prstGeom prst="rect">
            <a:avLst/>
          </a:prstGeom>
        </p:spPr>
      </p:pic>
    </p:spTree>
    <p:extLst>
      <p:ext uri="{BB962C8B-B14F-4D97-AF65-F5344CB8AC3E}">
        <p14:creationId xmlns:p14="http://schemas.microsoft.com/office/powerpoint/2010/main" val="3666886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环境问题产生的原因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从产生的机理来看，环境问题产生的原因有两方面：一是人类向环境的索取超过</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环境承受能力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；二是人类向环境排放废弃物的数量超过环境自身的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净化能力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99.jpg" descr="id:2147492857;FounderCES"/>
          <p:cNvPicPr/>
          <p:nvPr/>
        </p:nvPicPr>
        <p:blipFill>
          <a:blip r:embed="rId2"/>
          <a:stretch>
            <a:fillRect/>
          </a:stretch>
        </p:blipFill>
        <p:spPr>
          <a:xfrm>
            <a:off x="2350789" y="2708920"/>
            <a:ext cx="7002313" cy="3384376"/>
          </a:xfrm>
          <a:prstGeom prst="rect">
            <a:avLst/>
          </a:prstGeom>
        </p:spPr>
      </p:pic>
    </p:spTree>
    <p:extLst>
      <p:ext uri="{BB962C8B-B14F-4D97-AF65-F5344CB8AC3E}">
        <p14:creationId xmlns:p14="http://schemas.microsoft.com/office/powerpoint/2010/main" val="2438034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2"/>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1200329"/>
          </a:xfrm>
        </p:spPr>
        <p:txBody>
          <a:bodyPr/>
          <a:lstStyle/>
          <a:p>
            <a:pPr indent="713740"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境问题的表现</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人类面临的主要环境问题及表现</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698413858"/>
              </p:ext>
            </p:extLst>
          </p:nvPr>
        </p:nvGraphicFramePr>
        <p:xfrm>
          <a:off x="406574" y="1940924"/>
          <a:ext cx="11440128" cy="2194560"/>
        </p:xfrm>
        <a:graphic>
          <a:graphicData uri="http://schemas.openxmlformats.org/drawingml/2006/table">
            <a:tbl>
              <a:tblPr firstRow="1" firstCol="1" bandRow="1"/>
              <a:tblGrid>
                <a:gridCol w="2448272">
                  <a:extLst>
                    <a:ext uri="{9D8B030D-6E8A-4147-A177-3AD203B41FA5}">
                      <a16:colId xmlns:a16="http://schemas.microsoft.com/office/drawing/2014/main" val="1219243956"/>
                    </a:ext>
                  </a:extLst>
                </a:gridCol>
                <a:gridCol w="8991856">
                  <a:extLst>
                    <a:ext uri="{9D8B030D-6E8A-4147-A177-3AD203B41FA5}">
                      <a16:colId xmlns:a16="http://schemas.microsoft.com/office/drawing/2014/main" val="2391693592"/>
                    </a:ext>
                  </a:extLst>
                </a:gridCol>
              </a:tblGrid>
              <a:tr h="28221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319" marR="5331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27052773"/>
                  </a:ext>
                </a:extLst>
              </a:tr>
              <a:tr h="28508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自然资源枯竭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森林减少、水资源危机、矿产资源短缺等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319" marR="5331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15728233"/>
                  </a:ext>
                </a:extLst>
              </a:tr>
              <a:tr h="28221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水土流失、土地荒漠化、生物多样性减少等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319" marR="5331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92127156"/>
                  </a:ext>
                </a:extLst>
              </a:tr>
              <a:tr h="28221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大气污染、水体污染、土壤污染、固体废弃物等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319" marR="5331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25435772"/>
                  </a:ext>
                </a:extLst>
              </a:tr>
            </a:tbl>
          </a:graphicData>
        </a:graphic>
      </p:graphicFrame>
    </p:spTree>
    <p:extLst>
      <p:ext uri="{BB962C8B-B14F-4D97-AF65-F5344CB8AC3E}">
        <p14:creationId xmlns:p14="http://schemas.microsoft.com/office/powerpoint/2010/main" val="3903910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3888432"/>
          </a:xfrm>
          <a:prstGeom prst="rect">
            <a:avLst/>
          </a:prstGeom>
        </p:spPr>
      </p:pic>
      <p:sp>
        <p:nvSpPr>
          <p:cNvPr id="4" name="内容占位符 1"/>
          <p:cNvSpPr txBox="1">
            <a:spLocks/>
          </p:cNvSpPr>
          <p:nvPr/>
        </p:nvSpPr>
        <p:spPr bwMode="auto">
          <a:xfrm>
            <a:off x="360854" y="83671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境问题类型的判断方法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环境污染是指由于人类向环境过度排放废弃物和有害物质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导致环境质量下降。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生态破坏是指由于人类对环境的过度破坏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导致环境退化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从而影响人类生产和生活。</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自然资源枯竭是指人类大量、盲目开发导致自然资源数量减少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甚至枯竭。</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环境污染往往引起生态破坏和资源短缺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生态破坏往往引起资源短缺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资源短缺也会引起生态破坏。</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方法技巧.eps" descr="id:2147491285;FounderCES"/>
          <p:cNvPicPr/>
          <p:nvPr/>
        </p:nvPicPr>
        <p:blipFill>
          <a:blip r:embed="rId3"/>
          <a:stretch>
            <a:fillRect/>
          </a:stretch>
        </p:blipFill>
        <p:spPr>
          <a:xfrm>
            <a:off x="461331" y="908721"/>
            <a:ext cx="1800199" cy="383542"/>
          </a:xfrm>
          <a:prstGeom prst="rect">
            <a:avLst/>
          </a:prstGeom>
        </p:spPr>
      </p:pic>
    </p:spTree>
    <p:extLst>
      <p:ext uri="{BB962C8B-B14F-4D97-AF65-F5344CB8AC3E}">
        <p14:creationId xmlns:p14="http://schemas.microsoft.com/office/powerpoint/2010/main" val="1576051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主要环境问题的地区差异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）城市与乡村地区环境问题的差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637585637"/>
              </p:ext>
            </p:extLst>
          </p:nvPr>
        </p:nvGraphicFramePr>
        <p:xfrm>
          <a:off x="454573" y="1988840"/>
          <a:ext cx="11329265" cy="3291840"/>
        </p:xfrm>
        <a:graphic>
          <a:graphicData uri="http://schemas.openxmlformats.org/drawingml/2006/table">
            <a:tbl>
              <a:tblPr firstRow="1" firstCol="1" bandRow="1"/>
              <a:tblGrid>
                <a:gridCol w="1812682">
                  <a:extLst>
                    <a:ext uri="{9D8B030D-6E8A-4147-A177-3AD203B41FA5}">
                      <a16:colId xmlns:a16="http://schemas.microsoft.com/office/drawing/2014/main" val="1745949998"/>
                    </a:ext>
                  </a:extLst>
                </a:gridCol>
                <a:gridCol w="5438047">
                  <a:extLst>
                    <a:ext uri="{9D8B030D-6E8A-4147-A177-3AD203B41FA5}">
                      <a16:colId xmlns:a16="http://schemas.microsoft.com/office/drawing/2014/main" val="2595999961"/>
                    </a:ext>
                  </a:extLst>
                </a:gridCol>
                <a:gridCol w="4078536">
                  <a:extLst>
                    <a:ext uri="{9D8B030D-6E8A-4147-A177-3AD203B41FA5}">
                      <a16:colId xmlns:a16="http://schemas.microsoft.com/office/drawing/2014/main" val="2842067789"/>
                    </a:ext>
                  </a:extLst>
                </a:gridCol>
              </a:tblGrid>
              <a:tr h="28802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25206060"/>
                  </a:ext>
                </a:extLst>
              </a:tr>
              <a:tr h="8553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以环境污染为主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如大气污染、水体污染、噪声污染等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人口高度集聚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交通和工业活动排放大量废弃物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3978581"/>
                  </a:ext>
                </a:extLst>
              </a:tr>
              <a:tr h="114048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村地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以生态破坏为主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如水土流失、土地荒漠化、土壤盐碱化、森林减少、水源枯竭、生物多样性减少等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利用资源的方式不当或强度过大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52868115"/>
                  </a:ext>
                </a:extLst>
              </a:tr>
            </a:tbl>
          </a:graphicData>
        </a:graphic>
      </p:graphicFrame>
    </p:spTree>
    <p:extLst>
      <p:ext uri="{BB962C8B-B14F-4D97-AF65-F5344CB8AC3E}">
        <p14:creationId xmlns:p14="http://schemas.microsoft.com/office/powerpoint/2010/main" val="1861685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）发展中国家与发达国家环境问题的差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716174648"/>
              </p:ext>
            </p:extLst>
          </p:nvPr>
        </p:nvGraphicFramePr>
        <p:xfrm>
          <a:off x="478582" y="1412777"/>
          <a:ext cx="11305256" cy="3840480"/>
        </p:xfrm>
        <a:graphic>
          <a:graphicData uri="http://schemas.openxmlformats.org/drawingml/2006/table">
            <a:tbl>
              <a:tblPr firstRow="1" firstCol="1" bandRow="1"/>
              <a:tblGrid>
                <a:gridCol w="1152128">
                  <a:extLst>
                    <a:ext uri="{9D8B030D-6E8A-4147-A177-3AD203B41FA5}">
                      <a16:colId xmlns:a16="http://schemas.microsoft.com/office/drawing/2014/main" val="1257189392"/>
                    </a:ext>
                  </a:extLst>
                </a:gridCol>
                <a:gridCol w="3240360">
                  <a:extLst>
                    <a:ext uri="{9D8B030D-6E8A-4147-A177-3AD203B41FA5}">
                      <a16:colId xmlns:a16="http://schemas.microsoft.com/office/drawing/2014/main" val="2824154240"/>
                    </a:ext>
                  </a:extLst>
                </a:gridCol>
                <a:gridCol w="6912768">
                  <a:extLst>
                    <a:ext uri="{9D8B030D-6E8A-4147-A177-3AD203B41FA5}">
                      <a16:colId xmlns:a16="http://schemas.microsoft.com/office/drawing/2014/main" val="936373963"/>
                    </a:ext>
                  </a:extLst>
                </a:gridCol>
              </a:tblGrid>
              <a:tr h="264029">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96042561"/>
                  </a:ext>
                </a:extLst>
              </a:tr>
              <a:tr h="132014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以掠夺式开发带来的生态破坏和快速工业化导致的环境污染为主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多处在经济发展的初级阶段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人口增长很快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环境承受着经济发展与人口增长的双重压力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限于经济技术水平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没有足够的能力进行环境保护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发达国家将污染严重的工业转移到发展中国家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52821831"/>
                  </a:ext>
                </a:extLst>
              </a:tr>
              <a:tr h="79208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达</a:t>
                      </a:r>
                      <a:endPar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以过度消耗资源带来的环境影响为主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发达国家消耗了世界大多数的自然资源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人均自然资源消耗量及污染物排放量远远高于发展中国家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93656700"/>
                  </a:ext>
                </a:extLst>
              </a:tr>
            </a:tbl>
          </a:graphicData>
        </a:graphic>
      </p:graphicFrame>
    </p:spTree>
    <p:extLst>
      <p:ext uri="{BB962C8B-B14F-4D97-AF65-F5344CB8AC3E}">
        <p14:creationId xmlns:p14="http://schemas.microsoft.com/office/powerpoint/2010/main" val="3130045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环境问题的发展趋势</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）当前环境问题有愈演愈烈的趋势，有些环境问题已经超越国界和地域的界线，甚至发展成全球性环境问题，如酸雨、臭氧层破坏、全球变暖等。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）有些环境问题，有从局部向</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全球蔓延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的趋势，如土地荒漠化、生物多样性锐减、水体污染等。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5546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TotalTime>
  <Words>3624</Words>
  <Application>Microsoft Office PowerPoint</Application>
  <PresentationFormat>自定义</PresentationFormat>
  <Paragraphs>176</Paragraphs>
  <Slides>23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442</cp:revision>
  <dcterms:created xsi:type="dcterms:W3CDTF">2020-11-06T05:24:00Z</dcterms:created>
  <dcterms:modified xsi:type="dcterms:W3CDTF">2025-09-29T08:14:27Z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